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4C1C11-96EB-6E4A-8198-7CB002D14386}" v="104" dt="2025-07-15T20:57:45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59"/>
    <p:restoredTop sz="97431"/>
  </p:normalViewPr>
  <p:slideViewPr>
    <p:cSldViewPr snapToGrid="0" showGuides="1">
      <p:cViewPr>
        <p:scale>
          <a:sx n="28" d="100"/>
          <a:sy n="28" d="100"/>
        </p:scale>
        <p:origin x="3816" y="132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6D608-F14A-4645-8AC2-FF2AE7CD3FAD}" type="datetimeFigureOut">
              <a:rPr lang="en-US" smtClean="0"/>
              <a:t>7/15/25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4EADC-AC0F-5D4C-B13F-3A9B349AA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0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eep-div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168EA3-3EC6-448A-87E0-D72B40164B98}"/>
              </a:ext>
            </a:extLst>
          </p:cNvPr>
          <p:cNvSpPr/>
          <p:nvPr userDrawn="1"/>
        </p:nvSpPr>
        <p:spPr>
          <a:xfrm>
            <a:off x="0" y="0"/>
            <a:ext cx="13716000" cy="32918400"/>
          </a:xfrm>
          <a:prstGeom prst="rect">
            <a:avLst/>
          </a:prstGeom>
          <a:solidFill>
            <a:schemeClr val="accent2">
              <a:lumMod val="20000"/>
              <a:lumOff val="80000"/>
              <a:alpha val="927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201D14-F42F-4F0F-28D8-661606F13E9B}"/>
              </a:ext>
            </a:extLst>
          </p:cNvPr>
          <p:cNvSpPr/>
          <p:nvPr userDrawn="1"/>
        </p:nvSpPr>
        <p:spPr>
          <a:xfrm>
            <a:off x="30175200" y="0"/>
            <a:ext cx="13716000" cy="32918400"/>
          </a:xfrm>
          <a:prstGeom prst="rect">
            <a:avLst/>
          </a:prstGeom>
          <a:solidFill>
            <a:schemeClr val="accent2">
              <a:lumMod val="20000"/>
              <a:lumOff val="80000"/>
              <a:alpha val="927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19DD6B4-619E-BB91-ED19-CC3082AC1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2801600" cy="6362702"/>
          </a:xfrm>
        </p:spPr>
        <p:txBody>
          <a:bodyPr>
            <a:normAutofit/>
          </a:bodyPr>
          <a:lstStyle>
            <a:lvl1pPr>
              <a:defRPr sz="12000" b="1">
                <a:solidFill>
                  <a:schemeClr val="tx2">
                    <a:lumMod val="75000"/>
                    <a:lumOff val="25000"/>
                  </a:schemeClr>
                </a:solidFill>
                <a:latin typeface="Adobe Clean" panose="020B0503020404020204" pitchFamily="34" charset="0"/>
              </a:defRPr>
            </a:lvl1pPr>
          </a:lstStyle>
          <a:p>
            <a:r>
              <a:rPr lang="en-US" dirty="0"/>
              <a:t>Project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AEBEC92-2377-FAEE-55BE-02B4F188B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73200" y="2028508"/>
            <a:ext cx="15544800" cy="382365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200">
                <a:solidFill>
                  <a:schemeClr val="bg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 high-level overview of the solution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C6E450-8AE1-19D0-A480-9474FF5EBD96}"/>
              </a:ext>
            </a:extLst>
          </p:cNvPr>
          <p:cNvSpPr txBox="1"/>
          <p:nvPr userDrawn="1"/>
        </p:nvSpPr>
        <p:spPr>
          <a:xfrm>
            <a:off x="-15395608" y="1472863"/>
            <a:ext cx="14226139" cy="11474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200" b="1" dirty="0"/>
              <a:t>To use, please download a copy:</a:t>
            </a:r>
          </a:p>
          <a:p>
            <a:pPr algn="l"/>
            <a:r>
              <a:rPr lang="en-US" sz="7200" b="0" dirty="0"/>
              <a:t>      File &gt; Create a copy </a:t>
            </a:r>
          </a:p>
          <a:p>
            <a:pPr algn="l">
              <a:spcBef>
                <a:spcPts val="1500"/>
              </a:spcBef>
              <a:spcAft>
                <a:spcPts val="750"/>
              </a:spcAft>
              <a:buNone/>
            </a:pPr>
            <a:endParaRPr lang="en-US" sz="7200" b="1" i="0" dirty="0">
              <a:solidFill>
                <a:srgbClr val="001D35"/>
              </a:solidFill>
              <a:effectLst/>
              <a:latin typeface="Adobe Clean" panose="020B0503020404020204" pitchFamily="34" charset="0"/>
            </a:endParaRPr>
          </a:p>
          <a:p>
            <a:pPr algn="l">
              <a:spcBef>
                <a:spcPts val="1500"/>
              </a:spcBef>
              <a:spcAft>
                <a:spcPts val="750"/>
              </a:spcAft>
              <a:buNone/>
            </a:pPr>
            <a:r>
              <a:rPr lang="en-US" sz="7200" b="1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General guidelines for font sizes: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b="1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Title:</a:t>
            </a:r>
            <a:r>
              <a:rPr lang="en-US" sz="7200" b="0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 96-120 points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200" b="1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Subtitle:</a:t>
            </a:r>
            <a:r>
              <a:rPr lang="en-US" sz="7200" b="0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 72-90 points</a:t>
            </a:r>
            <a:endParaRPr lang="en-US" sz="7200" b="1" i="0" dirty="0">
              <a:solidFill>
                <a:srgbClr val="001D35"/>
              </a:solidFill>
              <a:effectLst/>
              <a:latin typeface="Adobe Clean" panose="020B0503020404020204" pitchFamily="34" charset="0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b="1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Section headings:</a:t>
            </a:r>
            <a:r>
              <a:rPr lang="en-US" sz="7200" b="0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 40-60 points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b="1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Body text:</a:t>
            </a:r>
            <a:r>
              <a:rPr lang="en-US" sz="7200" b="0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 30-36 points</a:t>
            </a:r>
          </a:p>
          <a:p>
            <a:pPr algn="l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7200" b="1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Captions &amp; footnotes:</a:t>
            </a:r>
            <a:r>
              <a:rPr lang="en-US" sz="7200" b="0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 18-24 points 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67989A8-8275-4798-CA17-CB73C085BA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70151" y="6720840"/>
            <a:ext cx="15544800" cy="127719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0AEAE67E-F333-4A35-A30A-7075C9B3A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73200" y="28690952"/>
            <a:ext cx="15544800" cy="32750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What were the outcomes?</a:t>
            </a:r>
          </a:p>
          <a:p>
            <a:pPr lvl="0"/>
            <a:r>
              <a:rPr lang="en-US" dirty="0"/>
              <a:t>How did people respond?</a:t>
            </a:r>
          </a:p>
          <a:p>
            <a:pPr lvl="0"/>
            <a:r>
              <a:rPr lang="en-US" dirty="0"/>
              <a:t>What are the key technical features?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0EC1367F-88D5-AF89-F524-E69EF4DA2C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73200" y="21530419"/>
            <a:ext cx="15544800" cy="499199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How does it work?</a:t>
            </a:r>
          </a:p>
          <a:p>
            <a:pPr lvl="0"/>
            <a:r>
              <a:rPr lang="en-US" dirty="0"/>
              <a:t>What is the architecture?</a:t>
            </a:r>
          </a:p>
          <a:p>
            <a:pPr lvl="0"/>
            <a:r>
              <a:rPr lang="en-US" dirty="0"/>
              <a:t>What roadblocks or challenges did you face?</a:t>
            </a:r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6DB3533E-1CF2-156E-AE97-05D91D8C6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29260800"/>
            <a:ext cx="10058400" cy="3200400"/>
          </a:xfrm>
        </p:spPr>
        <p:txBody>
          <a:bodyPr wrap="square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>
                <a:solidFill>
                  <a:schemeClr val="tx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 name(s)</a:t>
            </a:r>
          </a:p>
          <a:p>
            <a:pPr lvl="0"/>
            <a:r>
              <a:rPr lang="en-US" dirty="0"/>
              <a:t>Department, org, or affiliation</a:t>
            </a:r>
          </a:p>
          <a:p>
            <a:pPr lvl="0"/>
            <a:r>
              <a:rPr lang="en-US" dirty="0"/>
              <a:t>{email(s)}@</a:t>
            </a:r>
            <a:r>
              <a:rPr lang="en-US" dirty="0" err="1"/>
              <a:t>adobe.com</a:t>
            </a:r>
            <a:endParaRPr lang="en-US" dirty="0"/>
          </a:p>
        </p:txBody>
      </p:sp>
      <p:pic>
        <p:nvPicPr>
          <p:cNvPr id="45" name="Picture 4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5E904A2-D929-D339-37D9-064EDF0C76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1600" y="31034736"/>
            <a:ext cx="7772400" cy="1427583"/>
          </a:xfrm>
          <a:prstGeom prst="rect">
            <a:avLst/>
          </a:prstGeom>
        </p:spPr>
      </p:pic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FE562AAE-B42C-2308-E681-26E5AD902E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70151" y="457200"/>
            <a:ext cx="15544800" cy="1015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6000" b="1">
                <a:solidFill>
                  <a:schemeClr val="bg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Solution or Overview</a:t>
            </a:r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C99ECF84-60A7-4882-00EA-484AF9D85E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73200" y="20434599"/>
            <a:ext cx="15544800" cy="8309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800" b="1">
                <a:solidFill>
                  <a:schemeClr val="bg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Detailed architecture or Implementation</a:t>
            </a:r>
          </a:p>
        </p:txBody>
      </p:sp>
      <p:sp>
        <p:nvSpPr>
          <p:cNvPr id="52" name="Text Placeholder 20">
            <a:extLst>
              <a:ext uri="{FF2B5EF4-FFF2-40B4-BE49-F238E27FC236}">
                <a16:creationId xmlns:a16="http://schemas.microsoft.com/office/drawing/2014/main" id="{C66BBE6E-7572-7615-0293-3F53568239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73200" y="27581491"/>
            <a:ext cx="15544800" cy="8309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800" b="1">
                <a:solidFill>
                  <a:schemeClr val="bg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Key results or Features</a:t>
            </a:r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47CB91BB-844E-8461-2FC3-05EE0C4395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5865" y="6927158"/>
            <a:ext cx="12904269" cy="1895269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90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or tagline</a:t>
            </a: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284E41A1-9B2C-EB2B-7D20-9FA6F3343B1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199" y="29260800"/>
            <a:ext cx="256032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endParaRPr lang="en-US" dirty="0"/>
          </a:p>
        </p:txBody>
      </p:sp>
      <p:sp>
        <p:nvSpPr>
          <p:cNvPr id="56" name="Text Placeholder 20">
            <a:extLst>
              <a:ext uri="{FF2B5EF4-FFF2-40B4-BE49-F238E27FC236}">
                <a16:creationId xmlns:a16="http://schemas.microsoft.com/office/drawing/2014/main" id="{61097634-8719-6719-012B-5BE9980AFB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199" y="10526752"/>
            <a:ext cx="12801600" cy="384761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How does it work?</a:t>
            </a:r>
          </a:p>
          <a:p>
            <a:pPr lvl="0"/>
            <a:r>
              <a:rPr lang="en-US" dirty="0"/>
              <a:t>What is the architecture?</a:t>
            </a:r>
          </a:p>
          <a:p>
            <a:pPr lvl="0"/>
            <a:r>
              <a:rPr lang="en-US" dirty="0"/>
              <a:t>What roadblocks or challenges did you face?</a:t>
            </a:r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F2B1DD16-5124-9E33-C69B-1F87EB9AEB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9" y="9430932"/>
            <a:ext cx="12801600" cy="8309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800" b="1">
                <a:solidFill>
                  <a:schemeClr val="accent2">
                    <a:lumMod val="75000"/>
                  </a:schemeClr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Challenge or Opportunity</a:t>
            </a:r>
          </a:p>
        </p:txBody>
      </p:sp>
      <p:sp>
        <p:nvSpPr>
          <p:cNvPr id="58" name="Text Placeholder 20">
            <a:extLst>
              <a:ext uri="{FF2B5EF4-FFF2-40B4-BE49-F238E27FC236}">
                <a16:creationId xmlns:a16="http://schemas.microsoft.com/office/drawing/2014/main" id="{3B58AB05-98E6-6E38-9D56-A3A0DAA33E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5865" y="16303046"/>
            <a:ext cx="12801600" cy="238729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What’s the impact if this succeeds?</a:t>
            </a:r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F8206C84-12A2-D7F6-71AE-91CC0CEAEE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5865" y="15207226"/>
            <a:ext cx="12801600" cy="8309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800" b="1">
                <a:solidFill>
                  <a:schemeClr val="accent2">
                    <a:lumMod val="75000"/>
                  </a:schemeClr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Why it matters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FE3672BC-F3D5-CA39-3F88-600392C699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5865" y="20945360"/>
            <a:ext cx="12801600" cy="276349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Who is the target audience or user?</a:t>
            </a:r>
          </a:p>
          <a:p>
            <a:pPr lvl="0"/>
            <a:r>
              <a:rPr lang="en-US" dirty="0"/>
              <a:t>When would they use this?</a:t>
            </a:r>
          </a:p>
        </p:txBody>
      </p:sp>
      <p:sp>
        <p:nvSpPr>
          <p:cNvPr id="61" name="Text Placeholder 20">
            <a:extLst>
              <a:ext uri="{FF2B5EF4-FFF2-40B4-BE49-F238E27FC236}">
                <a16:creationId xmlns:a16="http://schemas.microsoft.com/office/drawing/2014/main" id="{361175C6-7E48-B6CB-4E9A-3D11C74BB5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5865" y="19849540"/>
            <a:ext cx="12801600" cy="8309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800" b="1">
                <a:solidFill>
                  <a:schemeClr val="accent2">
                    <a:lumMod val="75000"/>
                  </a:schemeClr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Who’s it for?</a:t>
            </a:r>
          </a:p>
        </p:txBody>
      </p:sp>
      <p:sp>
        <p:nvSpPr>
          <p:cNvPr id="62" name="Text Placeholder 20">
            <a:extLst>
              <a:ext uri="{FF2B5EF4-FFF2-40B4-BE49-F238E27FC236}">
                <a16:creationId xmlns:a16="http://schemas.microsoft.com/office/drawing/2014/main" id="{DDB218FF-A6F8-21F5-4510-041EAA4AAF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5865" y="25338097"/>
            <a:ext cx="12801600" cy="384761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How did you design the solution?</a:t>
            </a:r>
          </a:p>
          <a:p>
            <a:pPr lvl="0"/>
            <a:r>
              <a:rPr lang="en-US" dirty="0"/>
              <a:t>How did you test?</a:t>
            </a:r>
          </a:p>
          <a:p>
            <a:pPr lvl="0"/>
            <a:r>
              <a:rPr lang="en-US" dirty="0"/>
              <a:t>What requirements or </a:t>
            </a:r>
            <a:r>
              <a:rPr lang="en-US" dirty="0" err="1"/>
              <a:t>resitrctions</a:t>
            </a:r>
            <a:r>
              <a:rPr lang="en-US" dirty="0"/>
              <a:t> did you consider?</a:t>
            </a:r>
          </a:p>
        </p:txBody>
      </p:sp>
      <p:sp>
        <p:nvSpPr>
          <p:cNvPr id="63" name="Text Placeholder 20">
            <a:extLst>
              <a:ext uri="{FF2B5EF4-FFF2-40B4-BE49-F238E27FC236}">
                <a16:creationId xmlns:a16="http://schemas.microsoft.com/office/drawing/2014/main" id="{A4A5F7E9-4179-74DA-3237-6DEC2C7D3F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5865" y="24242277"/>
            <a:ext cx="12801600" cy="8309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800" b="1">
                <a:solidFill>
                  <a:schemeClr val="accent2">
                    <a:lumMod val="75000"/>
                  </a:schemeClr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Method or Approach</a:t>
            </a:r>
          </a:p>
        </p:txBody>
      </p:sp>
      <p:sp>
        <p:nvSpPr>
          <p:cNvPr id="80" name="Text Placeholder 20">
            <a:extLst>
              <a:ext uri="{FF2B5EF4-FFF2-40B4-BE49-F238E27FC236}">
                <a16:creationId xmlns:a16="http://schemas.microsoft.com/office/drawing/2014/main" id="{8C4335CE-0D9A-9026-8C4D-AA8FD83EE6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632400" y="1553019"/>
            <a:ext cx="12801600" cy="488736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C2C2C"/>
                </a:solidFill>
                <a:latin typeface="Adobe Clean" panose="020B0503020404020204" pitchFamily="34" charset="0"/>
              </a:rPr>
              <a:t>Key accomplishments or what you learned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A93DF9EC-5C8C-25BF-EB3E-F6C5E9A1F87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632400" y="457200"/>
            <a:ext cx="12801600" cy="8309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800" b="1">
                <a:solidFill>
                  <a:schemeClr val="accent2">
                    <a:lumMod val="75000"/>
                  </a:schemeClr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Takeaways or Discussion</a:t>
            </a:r>
          </a:p>
        </p:txBody>
      </p:sp>
      <p:sp>
        <p:nvSpPr>
          <p:cNvPr id="82" name="Text Placeholder 20">
            <a:extLst>
              <a:ext uri="{FF2B5EF4-FFF2-40B4-BE49-F238E27FC236}">
                <a16:creationId xmlns:a16="http://schemas.microsoft.com/office/drawing/2014/main" id="{B58686BC-B522-DC11-441A-DE20D6E142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632400" y="8554232"/>
            <a:ext cx="12801600" cy="45146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tx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C2C2C"/>
                </a:solidFill>
                <a:latin typeface="Adobe Clean" panose="020B0503020404020204" pitchFamily="34" charset="0"/>
              </a:rPr>
              <a:t>Roadmap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C2C2C"/>
                </a:solidFill>
                <a:latin typeface="Adobe Clean" panose="020B0503020404020204" pitchFamily="34" charset="0"/>
              </a:rPr>
              <a:t>Pending work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C2C2C"/>
                </a:solidFill>
                <a:latin typeface="Adobe Clean" panose="020B0503020404020204" pitchFamily="34" charset="0"/>
              </a:rPr>
              <a:t>Open questions</a:t>
            </a:r>
          </a:p>
        </p:txBody>
      </p:sp>
      <p:sp>
        <p:nvSpPr>
          <p:cNvPr id="83" name="Text Placeholder 20">
            <a:extLst>
              <a:ext uri="{FF2B5EF4-FFF2-40B4-BE49-F238E27FC236}">
                <a16:creationId xmlns:a16="http://schemas.microsoft.com/office/drawing/2014/main" id="{9309FE75-8317-5AC4-A357-CB6C00AD8D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632400" y="7458412"/>
            <a:ext cx="12801600" cy="8309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800" b="1">
                <a:solidFill>
                  <a:schemeClr val="accent2">
                    <a:lumMod val="75000"/>
                  </a:schemeClr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Next steps</a:t>
            </a:r>
          </a:p>
        </p:txBody>
      </p:sp>
      <p:sp>
        <p:nvSpPr>
          <p:cNvPr id="84" name="Text Placeholder 20">
            <a:extLst>
              <a:ext uri="{FF2B5EF4-FFF2-40B4-BE49-F238E27FC236}">
                <a16:creationId xmlns:a16="http://schemas.microsoft.com/office/drawing/2014/main" id="{79B84A19-AEAF-6E5F-3366-0A5E4B54FDA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632400" y="15054689"/>
            <a:ext cx="12801600" cy="276349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How can people get involved?</a:t>
            </a:r>
          </a:p>
          <a:p>
            <a:pPr lvl="0"/>
            <a:r>
              <a:rPr lang="en-US" dirty="0"/>
              <a:t>How can people help?</a:t>
            </a:r>
          </a:p>
          <a:p>
            <a:pPr lvl="0"/>
            <a:r>
              <a:rPr lang="en-US" dirty="0"/>
              <a:t>How can they try it out?</a:t>
            </a:r>
          </a:p>
          <a:p>
            <a:pPr lvl="0"/>
            <a:endParaRPr lang="en-US" dirty="0"/>
          </a:p>
        </p:txBody>
      </p:sp>
      <p:sp>
        <p:nvSpPr>
          <p:cNvPr id="85" name="Text Placeholder 20">
            <a:extLst>
              <a:ext uri="{FF2B5EF4-FFF2-40B4-BE49-F238E27FC236}">
                <a16:creationId xmlns:a16="http://schemas.microsoft.com/office/drawing/2014/main" id="{4027DB20-A29A-B141-3379-2F71B20385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632400" y="13958869"/>
            <a:ext cx="12801600" cy="8309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800" b="1">
                <a:solidFill>
                  <a:schemeClr val="accent2">
                    <a:lumMod val="75000"/>
                  </a:schemeClr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86" name="Text Placeholder 20">
            <a:extLst>
              <a:ext uri="{FF2B5EF4-FFF2-40B4-BE49-F238E27FC236}">
                <a16:creationId xmlns:a16="http://schemas.microsoft.com/office/drawing/2014/main" id="{66BD811A-E545-2FD9-5EFA-F7D9AAB252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632400" y="20698316"/>
            <a:ext cx="12801600" cy="384761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Slack channel</a:t>
            </a:r>
          </a:p>
          <a:p>
            <a:pPr lvl="0"/>
            <a:r>
              <a:rPr lang="en-US" dirty="0"/>
              <a:t>Community resources</a:t>
            </a:r>
          </a:p>
          <a:p>
            <a:pPr lvl="0"/>
            <a:r>
              <a:rPr lang="en-US" dirty="0"/>
              <a:t>Link or QR code</a:t>
            </a:r>
          </a:p>
          <a:p>
            <a:pPr lvl="0"/>
            <a:r>
              <a:rPr lang="en-US" dirty="0"/>
              <a:t>Prototypes, demo,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87" name="Text Placeholder 20">
            <a:extLst>
              <a:ext uri="{FF2B5EF4-FFF2-40B4-BE49-F238E27FC236}">
                <a16:creationId xmlns:a16="http://schemas.microsoft.com/office/drawing/2014/main" id="{4BA42C63-737D-A6EB-473B-946708A365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632400" y="19602496"/>
            <a:ext cx="12801600" cy="8309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800" b="1">
                <a:solidFill>
                  <a:schemeClr val="accent2">
                    <a:lumMod val="75000"/>
                  </a:schemeClr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Get connected</a:t>
            </a:r>
          </a:p>
        </p:txBody>
      </p:sp>
    </p:spTree>
    <p:extLst>
      <p:ext uri="{BB962C8B-B14F-4D97-AF65-F5344CB8AC3E}">
        <p14:creationId xmlns:p14="http://schemas.microsoft.com/office/powerpoint/2010/main" val="372407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overview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168EA3-3EC6-448A-87E0-D72B40164B98}"/>
              </a:ext>
            </a:extLst>
          </p:cNvPr>
          <p:cNvSpPr/>
          <p:nvPr userDrawn="1"/>
        </p:nvSpPr>
        <p:spPr>
          <a:xfrm>
            <a:off x="0" y="0"/>
            <a:ext cx="13716000" cy="32918400"/>
          </a:xfrm>
          <a:prstGeom prst="rect">
            <a:avLst/>
          </a:prstGeom>
          <a:solidFill>
            <a:schemeClr val="accent2">
              <a:lumMod val="20000"/>
              <a:lumOff val="80000"/>
              <a:alpha val="927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19DD6B4-619E-BB91-ED19-CC3082AC1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2801600" cy="6362702"/>
          </a:xfrm>
        </p:spPr>
        <p:txBody>
          <a:bodyPr>
            <a:normAutofit/>
          </a:bodyPr>
          <a:lstStyle>
            <a:lvl1pPr>
              <a:defRPr sz="12000" b="1">
                <a:solidFill>
                  <a:schemeClr val="tx2">
                    <a:lumMod val="75000"/>
                    <a:lumOff val="25000"/>
                  </a:schemeClr>
                </a:solidFill>
                <a:latin typeface="Adobe Clean" panose="020B0503020404020204" pitchFamily="34" charset="0"/>
              </a:defRPr>
            </a:lvl1pPr>
          </a:lstStyle>
          <a:p>
            <a:r>
              <a:rPr lang="en-US" dirty="0"/>
              <a:t>Project Title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C6E450-8AE1-19D0-A480-9474FF5EBD96}"/>
              </a:ext>
            </a:extLst>
          </p:cNvPr>
          <p:cNvSpPr txBox="1"/>
          <p:nvPr userDrawn="1"/>
        </p:nvSpPr>
        <p:spPr>
          <a:xfrm>
            <a:off x="-15395608" y="1472863"/>
            <a:ext cx="14226139" cy="11474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200" b="1" dirty="0"/>
              <a:t>To use, please download a copy:</a:t>
            </a:r>
          </a:p>
          <a:p>
            <a:pPr algn="l"/>
            <a:r>
              <a:rPr lang="en-US" sz="7200" b="0" dirty="0"/>
              <a:t>      File &gt; Create a copy </a:t>
            </a:r>
          </a:p>
          <a:p>
            <a:pPr algn="l">
              <a:spcBef>
                <a:spcPts val="1500"/>
              </a:spcBef>
              <a:spcAft>
                <a:spcPts val="750"/>
              </a:spcAft>
              <a:buNone/>
            </a:pPr>
            <a:endParaRPr lang="en-US" sz="7200" b="1" i="0" dirty="0">
              <a:solidFill>
                <a:srgbClr val="001D35"/>
              </a:solidFill>
              <a:effectLst/>
              <a:latin typeface="Adobe Clean" panose="020B0503020404020204" pitchFamily="34" charset="0"/>
            </a:endParaRPr>
          </a:p>
          <a:p>
            <a:pPr algn="l">
              <a:spcBef>
                <a:spcPts val="1500"/>
              </a:spcBef>
              <a:spcAft>
                <a:spcPts val="750"/>
              </a:spcAft>
              <a:buNone/>
            </a:pPr>
            <a:r>
              <a:rPr lang="en-US" sz="7200" b="1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General guidelines for font sizes: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b="1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Title:</a:t>
            </a:r>
            <a:r>
              <a:rPr lang="en-US" sz="7200" b="0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 96-120 points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200" b="1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Subtitle:</a:t>
            </a:r>
            <a:r>
              <a:rPr lang="en-US" sz="7200" b="0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 72-90 points</a:t>
            </a:r>
            <a:endParaRPr lang="en-US" sz="7200" b="1" i="0" dirty="0">
              <a:solidFill>
                <a:srgbClr val="001D35"/>
              </a:solidFill>
              <a:effectLst/>
              <a:latin typeface="Adobe Clean" panose="020B0503020404020204" pitchFamily="34" charset="0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b="1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Section headings:</a:t>
            </a:r>
            <a:r>
              <a:rPr lang="en-US" sz="7200" b="0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 40-60 points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b="1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Body text:</a:t>
            </a:r>
            <a:r>
              <a:rPr lang="en-US" sz="7200" b="0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 30-36 points</a:t>
            </a:r>
          </a:p>
          <a:p>
            <a:pPr algn="l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7200" b="1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Captions &amp; footnotes:</a:t>
            </a:r>
            <a:r>
              <a:rPr lang="en-US" sz="7200" b="0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 18-24 points 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67989A8-8275-4798-CA17-CB73C085BA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70151" y="5733288"/>
            <a:ext cx="29263848" cy="151881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0EC1367F-88D5-AF89-F524-E69EF4DA2C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73199" y="23030035"/>
            <a:ext cx="29260799" cy="499199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How does it work?</a:t>
            </a:r>
          </a:p>
          <a:p>
            <a:pPr lvl="0"/>
            <a:r>
              <a:rPr lang="en-US" dirty="0"/>
              <a:t>What is the architecture?</a:t>
            </a:r>
          </a:p>
          <a:p>
            <a:pPr lvl="0"/>
            <a:r>
              <a:rPr lang="en-US" dirty="0"/>
              <a:t>What roadblocks or challenges did you face?</a:t>
            </a:r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6DB3533E-1CF2-156E-AE97-05D91D8C6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29260800"/>
            <a:ext cx="10058400" cy="3200400"/>
          </a:xfrm>
        </p:spPr>
        <p:txBody>
          <a:bodyPr wrap="square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>
                <a:solidFill>
                  <a:schemeClr val="tx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 name(s)</a:t>
            </a:r>
          </a:p>
          <a:p>
            <a:pPr lvl="0"/>
            <a:r>
              <a:rPr lang="en-US" dirty="0"/>
              <a:t>Department, org, or affiliation</a:t>
            </a:r>
          </a:p>
          <a:p>
            <a:pPr lvl="0"/>
            <a:r>
              <a:rPr lang="en-US" dirty="0"/>
              <a:t>{email(s)}@</a:t>
            </a:r>
            <a:r>
              <a:rPr lang="en-US" dirty="0" err="1"/>
              <a:t>adobe.com</a:t>
            </a:r>
            <a:endParaRPr lang="en-US" dirty="0"/>
          </a:p>
        </p:txBody>
      </p:sp>
      <p:pic>
        <p:nvPicPr>
          <p:cNvPr id="45" name="Picture 4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5E904A2-D929-D339-37D9-064EDF0C76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1600" y="31034736"/>
            <a:ext cx="7772400" cy="1427583"/>
          </a:xfrm>
          <a:prstGeom prst="rect">
            <a:avLst/>
          </a:prstGeom>
        </p:spPr>
      </p:pic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FE562AAE-B42C-2308-E681-26E5AD902E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70150" y="457200"/>
            <a:ext cx="29263849" cy="40487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6000" b="1">
                <a:solidFill>
                  <a:schemeClr val="bg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High-level overview of project in 2-3 sentences</a:t>
            </a:r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C99ECF84-60A7-4882-00EA-484AF9D85E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73200" y="21934215"/>
            <a:ext cx="29260798" cy="8309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800" b="1">
                <a:solidFill>
                  <a:schemeClr val="bg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Detailed architecture or Implementation</a:t>
            </a:r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47CB91BB-844E-8461-2FC3-05EE0C4395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5865" y="6927158"/>
            <a:ext cx="12904269" cy="1895269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90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or tagline</a:t>
            </a: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284E41A1-9B2C-EB2B-7D20-9FA6F3343B1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199" y="29260800"/>
            <a:ext cx="256032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endParaRPr lang="en-US" dirty="0"/>
          </a:p>
        </p:txBody>
      </p:sp>
      <p:sp>
        <p:nvSpPr>
          <p:cNvPr id="56" name="Text Placeholder 20">
            <a:extLst>
              <a:ext uri="{FF2B5EF4-FFF2-40B4-BE49-F238E27FC236}">
                <a16:creationId xmlns:a16="http://schemas.microsoft.com/office/drawing/2014/main" id="{61097634-8719-6719-012B-5BE9980AFB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199" y="10526752"/>
            <a:ext cx="12801600" cy="384761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How does it work?</a:t>
            </a:r>
          </a:p>
          <a:p>
            <a:pPr lvl="0"/>
            <a:r>
              <a:rPr lang="en-US" dirty="0"/>
              <a:t>What is the architecture?</a:t>
            </a:r>
          </a:p>
          <a:p>
            <a:pPr lvl="0"/>
            <a:r>
              <a:rPr lang="en-US" dirty="0"/>
              <a:t>What roadblocks or challenges did you face?</a:t>
            </a:r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F2B1DD16-5124-9E33-C69B-1F87EB9AEB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9" y="9430932"/>
            <a:ext cx="12801600" cy="8309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800" b="1">
                <a:solidFill>
                  <a:schemeClr val="accent2">
                    <a:lumMod val="75000"/>
                  </a:schemeClr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Introduction / overview</a:t>
            </a:r>
          </a:p>
        </p:txBody>
      </p:sp>
      <p:sp>
        <p:nvSpPr>
          <p:cNvPr id="58" name="Text Placeholder 20">
            <a:extLst>
              <a:ext uri="{FF2B5EF4-FFF2-40B4-BE49-F238E27FC236}">
                <a16:creationId xmlns:a16="http://schemas.microsoft.com/office/drawing/2014/main" id="{3B58AB05-98E6-6E38-9D56-A3A0DAA33E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5865" y="16303046"/>
            <a:ext cx="12801600" cy="238729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What were the outcomes?</a:t>
            </a:r>
          </a:p>
          <a:p>
            <a:pPr lvl="0"/>
            <a:r>
              <a:rPr lang="en-US" dirty="0"/>
              <a:t>How did people respond?</a:t>
            </a:r>
          </a:p>
          <a:p>
            <a:pPr lvl="0"/>
            <a:r>
              <a:rPr lang="en-US" dirty="0"/>
              <a:t>What are the key technical features?</a:t>
            </a:r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F8206C84-12A2-D7F6-71AE-91CC0CEAEE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5865" y="15207226"/>
            <a:ext cx="12801600" cy="8309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800" b="1">
                <a:solidFill>
                  <a:schemeClr val="accent2">
                    <a:lumMod val="75000"/>
                  </a:schemeClr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Key insights or features</a:t>
            </a:r>
          </a:p>
        </p:txBody>
      </p:sp>
      <p:sp>
        <p:nvSpPr>
          <p:cNvPr id="86" name="Text Placeholder 20">
            <a:extLst>
              <a:ext uri="{FF2B5EF4-FFF2-40B4-BE49-F238E27FC236}">
                <a16:creationId xmlns:a16="http://schemas.microsoft.com/office/drawing/2014/main" id="{66BD811A-E545-2FD9-5EFA-F7D9AAB252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170150" y="29707396"/>
            <a:ext cx="12801600" cy="275380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Slack channel</a:t>
            </a:r>
          </a:p>
          <a:p>
            <a:pPr lvl="0"/>
            <a:r>
              <a:rPr lang="en-US" dirty="0"/>
              <a:t>Community resources</a:t>
            </a:r>
          </a:p>
          <a:p>
            <a:pPr lvl="0"/>
            <a:r>
              <a:rPr lang="en-US" dirty="0"/>
              <a:t>Link or QR code</a:t>
            </a:r>
          </a:p>
        </p:txBody>
      </p:sp>
      <p:sp>
        <p:nvSpPr>
          <p:cNvPr id="87" name="Text Placeholder 20">
            <a:extLst>
              <a:ext uri="{FF2B5EF4-FFF2-40B4-BE49-F238E27FC236}">
                <a16:creationId xmlns:a16="http://schemas.microsoft.com/office/drawing/2014/main" id="{4BA42C63-737D-A6EB-473B-946708A365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170150" y="28611576"/>
            <a:ext cx="12801600" cy="8309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Get connected or Learn more</a:t>
            </a: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8D3E104E-BEAA-D26D-66A1-E3EA2E251D3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8534" y="22413048"/>
            <a:ext cx="12801600" cy="276349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How can people get involved?</a:t>
            </a:r>
          </a:p>
          <a:p>
            <a:pPr lvl="0"/>
            <a:r>
              <a:rPr lang="en-US" dirty="0"/>
              <a:t>How can people help?</a:t>
            </a:r>
          </a:p>
          <a:p>
            <a:pPr lvl="0"/>
            <a:r>
              <a:rPr lang="en-US" dirty="0"/>
              <a:t>How can they try it out?</a:t>
            </a:r>
          </a:p>
          <a:p>
            <a:pPr lvl="0"/>
            <a:endParaRPr lang="en-US" dirty="0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7ACF5CB4-C031-4515-4CAD-33E375DFB74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8534" y="21317228"/>
            <a:ext cx="12801600" cy="8309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800" b="1">
                <a:solidFill>
                  <a:schemeClr val="accent2">
                    <a:lumMod val="75000"/>
                  </a:schemeClr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262100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79A1A8-6B37-0506-0D49-75442DB6177D}"/>
              </a:ext>
            </a:extLst>
          </p:cNvPr>
          <p:cNvSpPr/>
          <p:nvPr userDrawn="1"/>
        </p:nvSpPr>
        <p:spPr>
          <a:xfrm>
            <a:off x="0" y="0"/>
            <a:ext cx="43891200" cy="621792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19DD6B4-619E-BB91-ED19-CC3082AC1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29992321" cy="3200400"/>
          </a:xfrm>
        </p:spPr>
        <p:txBody>
          <a:bodyPr>
            <a:normAutofit/>
          </a:bodyPr>
          <a:lstStyle>
            <a:lvl1pPr>
              <a:defRPr sz="12000" b="1">
                <a:solidFill>
                  <a:schemeClr val="tx2">
                    <a:lumMod val="75000"/>
                    <a:lumOff val="25000"/>
                  </a:schemeClr>
                </a:solidFill>
                <a:latin typeface="Adobe Clean" panose="020B0503020404020204" pitchFamily="34" charset="0"/>
              </a:defRPr>
            </a:lvl1pPr>
          </a:lstStyle>
          <a:p>
            <a:r>
              <a:rPr lang="en-US" dirty="0"/>
              <a:t>Project Title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C6E450-8AE1-19D0-A480-9474FF5EBD96}"/>
              </a:ext>
            </a:extLst>
          </p:cNvPr>
          <p:cNvSpPr txBox="1"/>
          <p:nvPr userDrawn="1"/>
        </p:nvSpPr>
        <p:spPr>
          <a:xfrm>
            <a:off x="-15395608" y="1472863"/>
            <a:ext cx="14226139" cy="11474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200" b="1" dirty="0"/>
              <a:t>To use, please download a copy:</a:t>
            </a:r>
          </a:p>
          <a:p>
            <a:pPr algn="l"/>
            <a:r>
              <a:rPr lang="en-US" sz="7200" b="0" dirty="0"/>
              <a:t>      File &gt; Create a copy </a:t>
            </a:r>
          </a:p>
          <a:p>
            <a:pPr algn="l">
              <a:spcBef>
                <a:spcPts val="1500"/>
              </a:spcBef>
              <a:spcAft>
                <a:spcPts val="750"/>
              </a:spcAft>
              <a:buNone/>
            </a:pPr>
            <a:endParaRPr lang="en-US" sz="7200" b="1" i="0" dirty="0">
              <a:solidFill>
                <a:srgbClr val="001D35"/>
              </a:solidFill>
              <a:effectLst/>
              <a:latin typeface="Adobe Clean" panose="020B0503020404020204" pitchFamily="34" charset="0"/>
            </a:endParaRPr>
          </a:p>
          <a:p>
            <a:pPr algn="l">
              <a:spcBef>
                <a:spcPts val="1500"/>
              </a:spcBef>
              <a:spcAft>
                <a:spcPts val="750"/>
              </a:spcAft>
              <a:buNone/>
            </a:pPr>
            <a:r>
              <a:rPr lang="en-US" sz="7200" b="1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General guidelines for font sizes: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b="1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Title:</a:t>
            </a:r>
            <a:r>
              <a:rPr lang="en-US" sz="7200" b="0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 96-120 points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7200" b="1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Subtitle:</a:t>
            </a:r>
            <a:r>
              <a:rPr lang="en-US" sz="7200" b="0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 72-90 points</a:t>
            </a:r>
            <a:endParaRPr lang="en-US" sz="7200" b="1" i="0" dirty="0">
              <a:solidFill>
                <a:srgbClr val="001D35"/>
              </a:solidFill>
              <a:effectLst/>
              <a:latin typeface="Adobe Clean" panose="020B0503020404020204" pitchFamily="34" charset="0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b="1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Section headings:</a:t>
            </a:r>
            <a:r>
              <a:rPr lang="en-US" sz="7200" b="0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 40-60 points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200" b="1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Body text:</a:t>
            </a:r>
            <a:r>
              <a:rPr lang="en-US" sz="7200" b="0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 30-36 points</a:t>
            </a:r>
          </a:p>
          <a:p>
            <a:pPr algn="l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7200" b="1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Captions &amp; footnotes:</a:t>
            </a:r>
            <a:r>
              <a:rPr lang="en-US" sz="7200" b="0" i="0" dirty="0">
                <a:solidFill>
                  <a:srgbClr val="001D35"/>
                </a:solidFill>
                <a:effectLst/>
                <a:latin typeface="Adobe Clean" panose="020B0503020404020204" pitchFamily="34" charset="0"/>
              </a:rPr>
              <a:t> 18-24 points </a:t>
            </a:r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6DB3533E-1CF2-156E-AE97-05D91D8C6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75603" y="457200"/>
            <a:ext cx="10058400" cy="3200400"/>
          </a:xfrm>
        </p:spPr>
        <p:txBody>
          <a:bodyPr wrap="square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>
                <a:solidFill>
                  <a:schemeClr val="tx1"/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 name(s)</a:t>
            </a:r>
          </a:p>
          <a:p>
            <a:pPr lvl="0"/>
            <a:r>
              <a:rPr lang="en-US" dirty="0"/>
              <a:t>Department, org, or affiliation</a:t>
            </a:r>
          </a:p>
          <a:p>
            <a:pPr lvl="0"/>
            <a:r>
              <a:rPr lang="en-US" dirty="0"/>
              <a:t>{email(s)}@</a:t>
            </a:r>
            <a:r>
              <a:rPr lang="en-US" dirty="0" err="1"/>
              <a:t>adobe.com</a:t>
            </a:r>
            <a:endParaRPr lang="en-US" dirty="0"/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47CB91BB-844E-8461-2FC3-05EE0C4395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199" y="4001078"/>
            <a:ext cx="42976804" cy="1895269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90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29184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2pPr>
            <a:lvl3pPr marL="548640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768096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4pPr>
            <a:lvl5pPr marL="9875520" indent="-109728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or tagline</a:t>
            </a: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284E41A1-9B2C-EB2B-7D20-9FA6F3343B1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632402" y="457200"/>
            <a:ext cx="256032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5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0DBC0E-3110-B249-A836-79B5386B35EC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6B9BE7-17B2-214F-ABC0-92729C048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12000" b="1" kern="1200">
          <a:solidFill>
            <a:schemeClr val="tx1"/>
          </a:solidFill>
          <a:latin typeface="Adobe Clean" panose="020B0503020404020204" pitchFamily="34" charset="0"/>
          <a:ea typeface="+mj-ea"/>
          <a:cs typeface="+mj-cs"/>
        </a:defRPr>
      </a:lvl1pPr>
    </p:titleStyle>
    <p:bodyStyle>
      <a:lvl1pPr marL="182880" indent="-45720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Adobe Clean" panose="020B0503020404020204" pitchFamily="34" charset="0"/>
          <a:ea typeface="+mn-ea"/>
          <a:cs typeface="+mn-cs"/>
        </a:defRPr>
      </a:lvl1pPr>
      <a:lvl2pPr marL="182880" indent="-45720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Adobe Clean" panose="020B0503020404020204" pitchFamily="34" charset="0"/>
          <a:ea typeface="+mn-ea"/>
          <a:cs typeface="+mn-cs"/>
        </a:defRPr>
      </a:lvl2pPr>
      <a:lvl3pPr marL="182880" indent="-45720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Adobe Clean" panose="020B0503020404020204" pitchFamily="34" charset="0"/>
          <a:ea typeface="+mn-ea"/>
          <a:cs typeface="+mn-cs"/>
        </a:defRPr>
      </a:lvl3pPr>
      <a:lvl4pPr marL="182880" indent="-45720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Adobe Clean" panose="020B0503020404020204" pitchFamily="34" charset="0"/>
          <a:ea typeface="+mn-ea"/>
          <a:cs typeface="+mn-cs"/>
        </a:defRPr>
      </a:lvl4pPr>
      <a:lvl5pPr marL="182880" indent="-45720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Adobe Clean" panose="020B0503020404020204" pitchFamily="34" charset="0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9A072-572F-3944-6B7F-F891AE630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3A615-15AE-EFB3-76B8-241801D4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6B67FF-0879-48BB-A5A4-5CD042E125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E64E9A-751E-CF92-0B44-E75596F0E4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68E93A-2525-9711-0993-3F7616C19B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A11ABF-B4AA-C460-E72D-2320A7F173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421EAF-D589-BA6C-FEAF-71DEC49695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E752D9-341D-6C9D-9B15-76EB5300E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4D38D1-07FF-3F11-E54A-B5FFE2B76A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A2DA87-2176-DFF0-C49C-62058D4289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FE34CB-E547-E8FF-2448-74E36A9B8A4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990AC00-EDD9-318C-2D4C-5F80606398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7B83834-A412-8FF7-B979-77EBC59122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F0B2E7-7389-70D2-DE34-EE5FCF4E16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0A24B5-D72A-8D63-ABC3-2676A929AC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F42FE3E-CA23-8F33-AB9E-FD91E67E064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1CA117-9ABF-89CF-B292-26F32E2CA4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D3B1143-363B-268E-BB68-EF74FB697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B847A68-51B6-0D34-8F88-4C482E48862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7898845-49AC-9E3C-1CEC-9CBF4647AE4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FFC682B-1560-9DB5-94AA-119722551B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B93A999-4CCA-5550-E5C5-AD0D15DBAFE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3F1C05A-BCAB-2AE7-10D3-5E8B9297F09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DEC4D4-E2AA-580E-680A-B52B2A5F0E6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85EFEA2-7FFC-6498-0283-9327389DD96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CC5E323-778E-5209-638B-DA86E499B2A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0FFFA51-66B5-FCBB-81E0-1714755700C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74EC3-FEE5-D653-4624-AAF9DC6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5DB0A-15AA-0DE3-366B-3C53B24C58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2BD6C-398C-15C5-72B9-EABAA25C4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09C85-A22E-CD98-FB02-2694BA918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0D537F-5D1D-15A7-8C01-5D635C9D86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0C701A-2B25-F026-8C70-2B432FC56D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D8D8C2-78D8-0BCC-B411-B33D192416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8B96826-E081-133A-DF07-B5A4F5B6647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E71B78-0873-85DE-799E-2F3C321AAE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A6D1F7-7BB1-1311-4E9B-E1DD54F26A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56A5E3F-4A4F-AFB3-E897-6B355EF14A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36B41A-209D-F1E2-D23B-457E65F522F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2D82E70-234B-412E-538E-D2996FAEC5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B11D8D-4BBD-AA29-5BCC-E6E260022F8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E0227A-FDCB-DFF7-6818-5EFB4D32768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192D780-6816-3B18-5232-67600865544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9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343D-B918-D589-52E8-5F3935CC5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0022B-4DDB-C3E5-0403-905C7B70B7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DD004-C0EC-DC18-94D7-C3B7D6C175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729ADE-B64F-F3ED-7505-F96B435066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15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Adobe Clean</vt:lpstr>
      <vt:lpstr>Aptos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Sexton</dc:creator>
  <cp:lastModifiedBy>Sana Malik</cp:lastModifiedBy>
  <cp:revision>4</cp:revision>
  <dcterms:created xsi:type="dcterms:W3CDTF">2025-04-18T21:13:48Z</dcterms:created>
  <dcterms:modified xsi:type="dcterms:W3CDTF">2025-07-15T20:58:23Z</dcterms:modified>
</cp:coreProperties>
</file>